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bookmarkIdSeed="2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18" d="100"/>
          <a:sy n="118" d="100"/>
        </p:scale>
        <p:origin x="-1434" y="-72"/>
      </p:cViewPr>
      <p:guideLst>
        <p:guide pos="2211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1E54D3-5939-47E8-960C-BC21B9EF7F6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349B52-A785-491D-8C6A-4832724223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1E54D3-5939-47E8-960C-BC21B9EF7F6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349B52-A785-491D-8C6A-4832724223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1E54D3-5939-47E8-960C-BC21B9EF7F6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349B52-A785-491D-8C6A-4832724223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1E54D3-5939-47E8-960C-BC21B9EF7F6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349B52-A785-491D-8C6A-4832724223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1E54D3-5939-47E8-960C-BC21B9EF7F6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349B52-A785-491D-8C6A-4832724223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1E54D3-5939-47E8-960C-BC21B9EF7F6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349B52-A785-491D-8C6A-4832724223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1E54D3-5939-47E8-960C-BC21B9EF7F61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349B52-A785-491D-8C6A-4832724223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1E54D3-5939-47E8-960C-BC21B9EF7F61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349B52-A785-491D-8C6A-4832724223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1E54D3-5939-47E8-960C-BC21B9EF7F61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349B52-A785-491D-8C6A-4832724223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1E54D3-5939-47E8-960C-BC21B9EF7F6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349B52-A785-491D-8C6A-4832724223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1E54D3-5939-47E8-960C-BC21B9EF7F6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349B52-A785-491D-8C6A-4832724223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gradFill>
          <a:gsLst>
            <a:gs pos="56000">
              <a:schemeClr val="bg1">
                <a:lumMod val="67000"/>
                <a:lumOff val="33000"/>
              </a:schemeClr>
            </a:gs>
            <a:gs pos="98000">
              <a:srgbClr val="D1C39F"/>
            </a:gs>
            <a:gs pos="99000">
              <a:srgbClr val="F0EBD5"/>
            </a:gs>
          </a:gsLst>
          <a:lin ang="36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1E54D3-5939-47E8-960C-BC21B9EF7F6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349B52-A785-491D-8C6A-483272422397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oleObject" Target="../embeddings/oleObject4.bin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oleObject" Target="../embeddings/oleObject5.bin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6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p:oleObj name="oleObj" r:id="rId3" imgW="633730" imgH="633730" progId="">
              <p:embed/>
              <p:pic>
                <p:nvPicPr>
                  <p:cNvPr id="10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0" y="6165304"/>
                    <a:ext cx="9144000" cy="576263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032" name="Заголовок 1"/>
          <p:cNvSpPr txBox="1"/>
          <p:nvPr/>
        </p:nvSpPr>
        <p:spPr bwMode="auto">
          <a:xfrm>
            <a:off x="417560" y="2214588"/>
            <a:ext cx="8362565" cy="112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/>
          </a:p>
          <a:p>
            <a:pPr>
              <a:defRPr/>
            </a:pPr>
            <a:r>
              <a:rPr lang="ru-RU" sz="2400" b="1" i="0" u="none" strike="noStrike" cap="none" spc="0">
                <a:solidFill>
                  <a:srgbClr val="000066"/>
                </a:solidFill>
                <a:latin typeface="Calibri"/>
                <a:ea typeface="Times New Roman"/>
                <a:cs typeface="Calibri"/>
              </a:rPr>
              <a:t>Развитие профильных психолого</a:t>
            </a:r>
            <a:r>
              <a:rPr lang="ru-RU" sz="2400" b="1" i="0" u="none" strike="noStrike" cap="none" spc="0">
                <a:solidFill>
                  <a:srgbClr val="000066"/>
                </a:solidFill>
                <a:latin typeface="Calibri"/>
                <a:ea typeface="Times New Roman"/>
                <a:cs typeface="Calibri"/>
              </a:rPr>
              <a:t>-</a:t>
            </a:r>
            <a:r>
              <a:rPr lang="ru-RU" sz="2400" b="1" i="0" u="none" strike="noStrike" cap="none" spc="0">
                <a:solidFill>
                  <a:srgbClr val="000066"/>
                </a:solidFill>
                <a:latin typeface="Calibri"/>
                <a:ea typeface="Times New Roman"/>
                <a:cs typeface="Calibri"/>
              </a:rPr>
              <a:t>педагогических классов </a:t>
            </a:r>
            <a:br>
              <a:rPr lang="ru-RU" sz="2400" b="1" i="0" u="none" strike="noStrike" cap="none" spc="0">
                <a:solidFill>
                  <a:srgbClr val="000066"/>
                </a:solidFill>
                <a:latin typeface="Calibri"/>
                <a:ea typeface="Times New Roman"/>
                <a:cs typeface="Calibri"/>
              </a:rPr>
            </a:br>
            <a:r>
              <a:rPr lang="ru-RU" sz="2400" b="1" i="0" u="none" strike="noStrike" cap="none" spc="0">
                <a:solidFill>
                  <a:srgbClr val="000066"/>
                </a:solidFill>
                <a:latin typeface="Calibri"/>
                <a:ea typeface="Times New Roman"/>
                <a:cs typeface="Calibri"/>
              </a:rPr>
              <a:t>в </a:t>
            </a:r>
            <a:r>
              <a:rPr lang="ru-RU" sz="2400">
                <a:latin typeface="Calibri"/>
              </a:rPr>
              <a:t>Ханты-Мансийском автономном округе – Югре </a:t>
            </a:r>
            <a:endParaRPr lang="ru-RU" sz="2400" b="1" i="0" u="none" strike="noStrike" cap="none" spc="0">
              <a:solidFill>
                <a:srgbClr val="000066"/>
              </a:solidFill>
              <a:latin typeface="Calibri"/>
              <a:cs typeface="Calibri"/>
            </a:endParaRP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3784397" y="4958578"/>
            <a:ext cx="5379041" cy="1067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9900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ru-RU" sz="1600" b="1" i="1" u="none" strike="noStrike" cap="none" spc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Заместитель директора</a:t>
            </a:r>
            <a:endParaRPr lang="ru-RU" sz="1600" b="1" i="1" u="none" strike="noStrike" cap="none" spc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sz="1600" i="1">
                <a:solidFill>
                  <a:schemeClr val="tx2">
                    <a:lumMod val="75000"/>
                  </a:schemeClr>
                </a:solidFill>
                <a:latin typeface="+mn-lt"/>
              </a:rPr>
              <a:t>Департамента образования и науки</a:t>
            </a:r>
            <a:endParaRPr/>
          </a:p>
          <a:p>
            <a:pPr>
              <a:defRPr/>
            </a:pPr>
            <a:r>
              <a:rPr lang="ru-RU" sz="1600" i="1">
                <a:solidFill>
                  <a:schemeClr val="tx2">
                    <a:lumMod val="75000"/>
                  </a:schemeClr>
                </a:solidFill>
                <a:latin typeface="+mn-lt"/>
              </a:rPr>
              <a:t> Ханты-Мансийского автономного округа – Югры </a:t>
            </a:r>
            <a:endParaRPr/>
          </a:p>
          <a:p>
            <a:pPr>
              <a:defRPr/>
            </a:pPr>
            <a:r>
              <a:rPr lang="ru-RU" sz="1600" i="1">
                <a:solidFill>
                  <a:schemeClr val="tx2">
                    <a:lumMod val="75000"/>
                  </a:schemeClr>
                </a:solidFill>
                <a:latin typeface="+mn-lt"/>
              </a:rPr>
              <a:t>Инна Владимировна Святченко</a:t>
            </a:r>
            <a:endParaRPr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15616" y="537952"/>
            <a:ext cx="684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ru-RU" sz="2000">
                <a:latin typeface="+mn-lt"/>
              </a:rPr>
              <a:t>Департамент образования и науки</a:t>
            </a:r>
            <a:endParaRPr/>
          </a:p>
          <a:p>
            <a:pPr>
              <a:defRPr/>
            </a:pPr>
            <a:r>
              <a:rPr lang="ru-RU" sz="2000">
                <a:latin typeface="+mn-lt"/>
              </a:rPr>
              <a:t>Ханты-Мансийского автономного округа – Югры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l="0" t="0" r="0" b="50000"/>
          <a:stretch/>
        </p:blipFill>
        <p:spPr bwMode="auto">
          <a:xfrm>
            <a:off x="16413" y="116632"/>
            <a:ext cx="9144000" cy="289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 l="17285" t="1579" r="20479" b="2867"/>
          <a:stretch/>
        </p:blipFill>
        <p:spPr bwMode="auto">
          <a:xfrm flipH="0" flipV="0">
            <a:off x="297871" y="439107"/>
            <a:ext cx="934996" cy="806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6411" y="6165302"/>
          <a:ext cx="9144000" cy="576262"/>
        </p:xfrm>
        <a:graphic>
          <a:graphicData uri="http://schemas.openxmlformats.org/presentationml/2006/ole">
            <p:oleObj name="oleObj" r:id="rId3" imgW="628650" imgH="628650" progId="">
              <p:embed/>
              <p:pic>
                <p:nvPicPr>
                  <p:cNvPr id="65133864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6411" y="6165302"/>
                    <a:ext cx="9144000" cy="576262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1585915477" name="Рисунок 7"/>
          <p:cNvPicPr>
            <a:picLocks noChangeAspect="1"/>
          </p:cNvPicPr>
          <p:nvPr/>
        </p:nvPicPr>
        <p:blipFill>
          <a:blip r:embed="rId4"/>
          <a:srcRect l="0" t="0" r="0" b="50000"/>
          <a:stretch/>
        </p:blipFill>
        <p:spPr bwMode="auto">
          <a:xfrm>
            <a:off x="16412" y="116631"/>
            <a:ext cx="9144000" cy="289534"/>
          </a:xfrm>
          <a:prstGeom prst="rect">
            <a:avLst/>
          </a:prstGeom>
        </p:spPr>
      </p:pic>
      <p:pic>
        <p:nvPicPr>
          <p:cNvPr id="1372065989" name="Рисунок 4"/>
          <p:cNvPicPr>
            <a:picLocks noChangeAspect="1"/>
          </p:cNvPicPr>
          <p:nvPr/>
        </p:nvPicPr>
        <p:blipFill>
          <a:blip r:embed="rId5"/>
          <a:srcRect l="17285" t="1579" r="20479" b="2867"/>
          <a:stretch/>
        </p:blipFill>
        <p:spPr bwMode="auto">
          <a:xfrm flipH="0" flipV="0">
            <a:off x="297870" y="439106"/>
            <a:ext cx="881486" cy="760560"/>
          </a:xfrm>
          <a:prstGeom prst="rect">
            <a:avLst/>
          </a:prstGeom>
        </p:spPr>
      </p:pic>
      <p:sp>
        <p:nvSpPr>
          <p:cNvPr id="824389851" name="TextBox 16"/>
          <p:cNvSpPr txBox="1"/>
          <p:nvPr/>
        </p:nvSpPr>
        <p:spPr bwMode="auto">
          <a:xfrm>
            <a:off x="1496450" y="620115"/>
            <a:ext cx="6319148" cy="1585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ПЛАН МЕРОПРИЯТИЙ («ДОРОЖНАЯ КАРТА»)</a:t>
            </a:r>
            <a:endParaRPr lang="ru-RU" sz="2000" b="1" i="0" u="none" strike="noStrike" cap="none" spc="0">
              <a:solidFill>
                <a:srgbClr val="000066"/>
              </a:solidFill>
              <a:latin typeface="Calibri"/>
              <a:cs typeface="Calibri"/>
            </a:endParaRPr>
          </a:p>
          <a:p>
            <a:pPr marL="0" marR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по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развитию сети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профильных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психолого-педагогических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классов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(групп)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в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субъектах Российской Федерации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на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2023–2024 годы</a:t>
            </a:r>
            <a:endParaRPr lang="ru-RU" sz="2000" b="1" i="0" u="none" strike="noStrike" cap="none" spc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 marL="0" marR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 (письмо от 12.04.2023 № ТВ-60_08вн)</a:t>
            </a:r>
            <a:endParaRPr lang="ru-RU" sz="2000" b="1" i="0" u="none" strike="noStrike" cap="none" spc="0">
              <a:solidFill>
                <a:srgbClr val="000066"/>
              </a:solidFill>
              <a:latin typeface="Calibri"/>
              <a:cs typeface="Calibri"/>
            </a:endParaRPr>
          </a:p>
          <a:p>
            <a:pPr algn="ctr">
              <a:defRPr/>
            </a:pPr>
            <a:endParaRPr/>
          </a:p>
        </p:txBody>
      </p:sp>
      <p:pic>
        <p:nvPicPr>
          <p:cNvPr id="957191857" name="Picture 234" hidden="0"/>
          <p:cNvPicPr/>
          <p:nvPr isPhoto="0"/>
        </p:nvPicPr>
        <p:blipFill>
          <a:blip r:embed="rId6"/>
          <a:srcRect l="30398" t="17514" r="15793" b="17584"/>
          <a:stretch/>
        </p:blipFill>
        <p:spPr bwMode="auto">
          <a:xfrm rot="0" flipH="0" flipV="0">
            <a:off x="2161126" y="2322429"/>
            <a:ext cx="5192166" cy="3280261"/>
          </a:xfrm>
          <a:prstGeom prst="rect">
            <a:avLst/>
          </a:prstGeom>
        </p:spPr>
      </p:pic>
      <p:sp>
        <p:nvSpPr>
          <p:cNvPr id="656201410" name="Скругленный прямоугольник 34"/>
          <p:cNvSpPr/>
          <p:nvPr/>
        </p:nvSpPr>
        <p:spPr bwMode="auto">
          <a:xfrm flipH="0" flipV="0">
            <a:off x="1443856" y="2322429"/>
            <a:ext cx="6289108" cy="3350816"/>
          </a:xfrm>
          <a:prstGeom prst="roundRect">
            <a:avLst>
              <a:gd name="adj" fmla="val 16667"/>
            </a:avLst>
          </a:prstGeom>
          <a:noFill/>
          <a:ln w="50800" cap="flat" cmpd="sng" algn="ctr">
            <a:solidFill>
              <a:srgbClr val="70AD47">
                <a:alpha val="58999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0" y="6165303"/>
          <a:ext cx="9144000" cy="576262"/>
        </p:xfrm>
        <a:graphic>
          <a:graphicData uri="http://schemas.openxmlformats.org/presentationml/2006/ole">
            <p:oleObj name="oleObj" r:id="rId3" imgW="628650" imgH="628650" progId="">
              <p:embed/>
              <p:pic>
                <p:nvPicPr>
                  <p:cNvPr id="1311564225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0" y="6165303"/>
                    <a:ext cx="9144000" cy="576262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1267158913" name="Рисунок 7"/>
          <p:cNvPicPr>
            <a:picLocks noChangeAspect="1"/>
          </p:cNvPicPr>
          <p:nvPr/>
        </p:nvPicPr>
        <p:blipFill>
          <a:blip r:embed="rId4"/>
          <a:srcRect l="0" t="0" r="0" b="50000"/>
          <a:stretch/>
        </p:blipFill>
        <p:spPr bwMode="auto">
          <a:xfrm>
            <a:off x="16412" y="116631"/>
            <a:ext cx="9144000" cy="289534"/>
          </a:xfrm>
          <a:prstGeom prst="rect">
            <a:avLst/>
          </a:prstGeom>
        </p:spPr>
      </p:pic>
      <p:pic>
        <p:nvPicPr>
          <p:cNvPr id="292022932" name="Рисунок 4"/>
          <p:cNvPicPr>
            <a:picLocks noChangeAspect="1"/>
          </p:cNvPicPr>
          <p:nvPr/>
        </p:nvPicPr>
        <p:blipFill>
          <a:blip r:embed="rId5"/>
          <a:srcRect l="17285" t="1579" r="20479" b="2867"/>
          <a:stretch/>
        </p:blipFill>
        <p:spPr bwMode="auto">
          <a:xfrm>
            <a:off x="297871" y="439107"/>
            <a:ext cx="1198578" cy="1034152"/>
          </a:xfrm>
          <a:prstGeom prst="rect">
            <a:avLst/>
          </a:prstGeom>
        </p:spPr>
      </p:pic>
      <p:sp>
        <p:nvSpPr>
          <p:cNvPr id="576521755" name="Скругленный прямоугольник 34"/>
          <p:cNvSpPr/>
          <p:nvPr/>
        </p:nvSpPr>
        <p:spPr bwMode="auto">
          <a:xfrm>
            <a:off x="683568" y="1543926"/>
            <a:ext cx="8092238" cy="4407170"/>
          </a:xfrm>
          <a:prstGeom prst="roundRect">
            <a:avLst>
              <a:gd name="adj" fmla="val 16667"/>
            </a:avLst>
          </a:prstGeom>
          <a:noFill/>
          <a:ln w="50800" cap="flat" cmpd="sng" algn="ctr">
            <a:solidFill>
              <a:srgbClr val="70AD47">
                <a:alpha val="58999"/>
              </a:srgbClr>
            </a:solidFill>
            <a:prstDash val="solid"/>
            <a:miter lim="800000"/>
          </a:ln>
          <a:effectLst/>
        </p:spPr>
        <p:txBody>
          <a:bodyPr lIns="360000" tIns="36000" rIns="0" bIns="0" rtlCol="0" anchor="ctr"/>
          <a:lstStyle/>
          <a:p>
            <a:pPr marL="283879" indent="-283879" algn="just">
              <a:buFont typeface="Arial"/>
              <a:buChar char="–"/>
              <a:defRPr/>
            </a:pPr>
            <a:r>
              <a:rPr lang="ru-RU" sz="1800" b="1" i="0" u="none" strike="noStrike" cap="none" spc="0">
                <a:solidFill>
                  <a:srgbClr val="000066"/>
                </a:solidFill>
                <a:latin typeface="Calibri"/>
                <a:cs typeface="Calibri"/>
              </a:rPr>
              <a:t>создание в 2023 году в субъектах Российской Федерации не менее 3500 классов (групп) и не менее 5000 классов (групп) – в 2024 году </a:t>
            </a:r>
            <a:endParaRPr lang="ru-RU" sz="1800" b="1" i="0" u="none" strike="noStrike" cap="none" spc="0">
              <a:solidFill>
                <a:srgbClr val="000066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rgbClr val="000066"/>
                </a:solidFill>
                <a:latin typeface="Calibri"/>
                <a:cs typeface="Calibri"/>
              </a:rPr>
              <a:t>     </a:t>
            </a:r>
            <a:r>
              <a:rPr lang="ru-RU" sz="1800" b="1" i="0" u="none" strike="noStrike" cap="none" spc="0">
                <a:solidFill>
                  <a:srgbClr val="C00000"/>
                </a:solidFill>
                <a:latin typeface="Calibri"/>
                <a:cs typeface="Calibri"/>
              </a:rPr>
              <a:t>(64 в ХМАО-Югре)</a:t>
            </a:r>
            <a:r>
              <a:rPr lang="ru-RU" sz="1800" b="1" i="0" u="none" strike="noStrike" cap="none" spc="0">
                <a:solidFill>
                  <a:srgbClr val="000066"/>
                </a:solidFill>
                <a:latin typeface="Calibri"/>
                <a:cs typeface="Calibri"/>
              </a:rPr>
              <a:t>;</a:t>
            </a:r>
            <a:endParaRPr lang="ru-RU" sz="1800" b="1" i="0" u="none" strike="noStrike" cap="none" spc="0">
              <a:solidFill>
                <a:srgbClr val="000066"/>
              </a:solidFill>
              <a:latin typeface="Calibri"/>
              <a:cs typeface="Calibri"/>
            </a:endParaRPr>
          </a:p>
          <a:p>
            <a:pPr marL="283879" indent="-283879" algn="just">
              <a:buFont typeface="Arial"/>
              <a:buChar char="–"/>
              <a:defRPr/>
            </a:pPr>
            <a:r>
              <a:rPr lang="ru-RU" sz="1800" b="1" i="0" u="none" strike="noStrike" cap="none" spc="0">
                <a:solidFill>
                  <a:srgbClr val="000066"/>
                </a:solidFill>
                <a:latin typeface="Calibri"/>
                <a:cs typeface="Calibri"/>
              </a:rPr>
              <a:t>увеличение количества поданных заявлений в 2023 году на обучение по программам подготовки педагогических кадров не менее чем на </a:t>
            </a:r>
            <a:r>
              <a:rPr lang="ru-RU" sz="1800" b="1" i="0" u="none" strike="noStrike" cap="none" spc="0">
                <a:solidFill>
                  <a:srgbClr val="C00000"/>
                </a:solidFill>
                <a:latin typeface="Calibri"/>
                <a:cs typeface="Calibri"/>
              </a:rPr>
              <a:t>10 %</a:t>
            </a:r>
            <a:r>
              <a:rPr lang="ru-RU" sz="1800" b="1" i="0" u="none" strike="noStrike" cap="none" spc="0">
                <a:solidFill>
                  <a:srgbClr val="000066"/>
                </a:solidFill>
                <a:latin typeface="Calibri"/>
                <a:cs typeface="Calibri"/>
              </a:rPr>
              <a:t>;</a:t>
            </a:r>
            <a:endParaRPr lang="ru-RU" sz="1800" b="1" i="0" u="none" strike="noStrike" cap="none" spc="0">
              <a:solidFill>
                <a:srgbClr val="000066"/>
              </a:solidFill>
              <a:latin typeface="Calibri"/>
              <a:ea typeface="Times New Roman"/>
              <a:cs typeface="Calibri"/>
            </a:endParaRPr>
          </a:p>
          <a:p>
            <a:pPr marL="283879" indent="-283879" algn="just">
              <a:buFont typeface="Arial"/>
              <a:buChar char="–"/>
              <a:defRPr/>
            </a:pPr>
            <a:r>
              <a:rPr lang="ru-RU" sz="1800" b="1" i="0" u="none" strike="noStrike" cap="none" spc="0">
                <a:solidFill>
                  <a:srgbClr val="000066"/>
                </a:solidFill>
                <a:latin typeface="Calibri"/>
                <a:cs typeface="Calibri"/>
              </a:rPr>
              <a:t>реализация системы мер поддержки обучающихся в классах (группах) и планирующих обучение по программам подготовки педагогических кадров, в том числе внедрение механизмов учета индивидуальных достижений выпускников указанных классов (групп);</a:t>
            </a:r>
            <a:endParaRPr lang="ru-RU" sz="1800" b="1" i="0" u="none" strike="noStrike" cap="none" spc="0">
              <a:solidFill>
                <a:srgbClr val="000066"/>
              </a:solidFill>
              <a:latin typeface="Calibri"/>
              <a:cs typeface="Calibri"/>
            </a:endParaRPr>
          </a:p>
          <a:p>
            <a:pPr marL="283879" indent="-283879" algn="just">
              <a:buFont typeface="Arial"/>
              <a:buChar char="–"/>
              <a:defRPr/>
            </a:pPr>
            <a:r>
              <a:rPr lang="ru-RU" sz="1800" b="1" i="0" u="none" strike="noStrike" cap="none" spc="0">
                <a:solidFill>
                  <a:srgbClr val="000066"/>
                </a:solidFill>
                <a:latin typeface="Calibri"/>
                <a:cs typeface="Calibri"/>
              </a:rPr>
              <a:t>реализация мер по организационно-методическому обеспечению деятельности по развитию классов (групп).</a:t>
            </a:r>
            <a:endParaRPr lang="ru-RU" sz="1800" b="1" i="0" u="none" strike="noStrike" cap="none" spc="0">
              <a:solidFill>
                <a:srgbClr val="000066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2103771270" name=""/>
          <p:cNvSpPr/>
          <p:nvPr/>
        </p:nvSpPr>
        <p:spPr bwMode="auto">
          <a:xfrm flipH="0" flipV="0">
            <a:off x="1723663" y="586611"/>
            <a:ext cx="5994765" cy="6404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upright="0" compatLnSpc="1">
            <a:prstTxWarp prst="textNoShape"/>
            <a:spAutoFit/>
          </a:bodyPr>
          <a:p>
            <a:pPr algn="ctr">
              <a:defRPr/>
            </a:pPr>
            <a:r>
              <a:rPr lang="ru-RU" sz="1800" b="1" i="0" u="none" strike="noStrike" cap="none" spc="0">
                <a:solidFill>
                  <a:srgbClr val="000066"/>
                </a:solidFill>
                <a:latin typeface="Calibri"/>
                <a:ea typeface="Calibri"/>
                <a:cs typeface="Calibri"/>
              </a:rPr>
              <a:t>Основными показателями выполнения </a:t>
            </a:r>
            <a:endParaRPr lang="ru-RU" sz="1800" b="1" i="0" u="none" strike="noStrike" cap="none" spc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800" b="1" i="0" u="none" strike="noStrike" cap="none" spc="0">
                <a:solidFill>
                  <a:srgbClr val="000066"/>
                </a:solidFill>
                <a:latin typeface="Calibri"/>
                <a:ea typeface="Calibri"/>
                <a:cs typeface="Calibri"/>
              </a:rPr>
              <a:t>«Дорожной карты» является: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0" y="6165303"/>
          <a:ext cx="9144000" cy="576262"/>
        </p:xfrm>
        <a:graphic>
          <a:graphicData uri="http://schemas.openxmlformats.org/presentationml/2006/ole">
            <p:oleObj name="oleObj" r:id="rId3" imgW="628650" imgH="628650" progId="">
              <p:embed/>
              <p:pic>
                <p:nvPicPr>
                  <p:cNvPr id="172314870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0" y="6165303"/>
                    <a:ext cx="9144000" cy="576262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1629090522" name="Рисунок 7"/>
          <p:cNvPicPr>
            <a:picLocks noChangeAspect="1"/>
          </p:cNvPicPr>
          <p:nvPr/>
        </p:nvPicPr>
        <p:blipFill>
          <a:blip r:embed="rId4"/>
          <a:srcRect l="0" t="0" r="0" b="50000"/>
          <a:stretch/>
        </p:blipFill>
        <p:spPr bwMode="auto">
          <a:xfrm>
            <a:off x="16412" y="116631"/>
            <a:ext cx="9144000" cy="289534"/>
          </a:xfrm>
          <a:prstGeom prst="rect">
            <a:avLst/>
          </a:prstGeom>
        </p:spPr>
      </p:pic>
      <p:pic>
        <p:nvPicPr>
          <p:cNvPr id="796613642" name="Рисунок 4"/>
          <p:cNvPicPr>
            <a:picLocks noChangeAspect="1"/>
          </p:cNvPicPr>
          <p:nvPr/>
        </p:nvPicPr>
        <p:blipFill>
          <a:blip r:embed="rId5"/>
          <a:srcRect l="17285" t="1579" r="20479" b="2867"/>
          <a:stretch/>
        </p:blipFill>
        <p:spPr bwMode="auto">
          <a:xfrm flipH="0" flipV="0">
            <a:off x="297870" y="439106"/>
            <a:ext cx="867512" cy="748503"/>
          </a:xfrm>
          <a:prstGeom prst="rect">
            <a:avLst/>
          </a:prstGeom>
        </p:spPr>
      </p:pic>
      <p:sp>
        <p:nvSpPr>
          <p:cNvPr id="183644867" name="TextBox 16"/>
          <p:cNvSpPr txBox="1"/>
          <p:nvPr/>
        </p:nvSpPr>
        <p:spPr bwMode="auto">
          <a:xfrm>
            <a:off x="1496450" y="620115"/>
            <a:ext cx="6319148" cy="1585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ПЛАН МЕРОПРИЯТИЙ («ДОРОЖНАЯ КАРТА»)</a:t>
            </a:r>
            <a:endParaRPr lang="ru-RU" sz="2000" b="1" i="0" u="none" strike="noStrike" cap="none" spc="0">
              <a:solidFill>
                <a:srgbClr val="000066"/>
              </a:solidFill>
              <a:latin typeface="Calibri"/>
              <a:cs typeface="Calibri"/>
            </a:endParaRPr>
          </a:p>
          <a:p>
            <a:pPr marL="0" marR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по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развитию сети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профильных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психолого-педагогических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классов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(групп)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в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субъектах Российской Федерации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на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2023–2024 годы</a:t>
            </a:r>
            <a:endParaRPr lang="ru-RU" sz="2000" b="1" i="0" u="none" strike="noStrike" cap="none" spc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 marL="0" marR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 (письмо от 12.04.2023 № ТВ-60_08вн)</a:t>
            </a:r>
            <a:endParaRPr lang="ru-RU" sz="2000" b="1" i="0" u="none" strike="noStrike" cap="none" spc="0">
              <a:solidFill>
                <a:srgbClr val="000066"/>
              </a:solidFill>
              <a:latin typeface="Calibri"/>
              <a:cs typeface="Calibri"/>
            </a:endParaRPr>
          </a:p>
          <a:p>
            <a:pPr algn="ctr">
              <a:defRPr/>
            </a:pPr>
            <a:endParaRPr/>
          </a:p>
        </p:txBody>
      </p:sp>
      <p:graphicFrame>
        <p:nvGraphicFramePr>
          <p:cNvPr id="1481213854" name="Table 244" hidden="0"/>
          <p:cNvGraphicFramePr>
            <a:graphicFrameLocks xmlns:a="http://schemas.openxmlformats.org/drawingml/2006/main"/>
          </p:cNvGraphicFramePr>
          <p:nvPr isPhoto="0"/>
        </p:nvGraphicFramePr>
        <p:xfrm rot="0" flipH="0" flipV="0">
          <a:off x="297870" y="2046683"/>
          <a:ext cx="8782047" cy="351326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360000"/>
                <a:gridCol w="2782311"/>
                <a:gridCol w="1113576"/>
                <a:gridCol w="2585319"/>
                <a:gridCol w="1805151"/>
              </a:tblGrid>
              <a:tr h="253440">
                <a:tc gridSpan="5">
                  <a:txBody>
                    <a:bodyPr/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 b="1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1. Мероприятия для обучающихся профильных психолого-педагогических классов (групп) (далее – ПППК)</a:t>
                      </a:r>
                      <a:endParaRPr sz="800" b="1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3CE84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62277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3.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Профильные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 смены для школьников, ориентированные </a:t>
                      </a:r>
                      <a:b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</a:b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на педагогическую профессию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В течение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 2023 </a:t>
                      </a:r>
                      <a:b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</a:b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и 2024 гг.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Органы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 исполнительной власти субъектов </a:t>
                      </a:r>
                      <a:b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</a:b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Российской Федерации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Охват мероприятием не менее 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10 000 чел. Отчет о мероприятии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  <a:tr h="462277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4.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Всероссийские, региональные межвузовские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олимпиады для школьников психолого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-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педагогической направленности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 течение 2023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и 2024 гг.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Педагогические вузы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Охват мероприятием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не менее 3 000 чел.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  <a:tr h="462277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r>
                        <a:rPr lang="ru-RU" sz="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Дни открытых дверей в педагогических вузах для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обучающихся ПППК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по графику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приемной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комиссии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педагогических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вузов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Педагогические вузы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Охват мероприятием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не менее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1000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чел.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Отчет о мероприятии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  <a:tr h="462277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8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Торжественное посвящение в Юные педагоги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октябрь 2023 и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октябрь 2024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гг.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Педагогические вузы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Охват мероприятием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не менее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1500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чел.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  <a:tr h="462277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8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Флешмобы, акции, конкурсы, конференции,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мероприятия для обучающихся ПППК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 течение 2023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и 2024 гг.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Педагогические вузы,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органы исполнительной власти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субъектов Российской Федерации,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осуществляющие государственное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управление в сфере образования,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общеобразовательные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организации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Охват мероприятием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не менее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3 500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чел.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Отчет о мероприятии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0" y="6165302"/>
          <a:ext cx="9144000" cy="576261"/>
        </p:xfrm>
        <a:graphic>
          <a:graphicData uri="http://schemas.openxmlformats.org/presentationml/2006/ole">
            <p:oleObj name="oleObj" r:id="rId3" imgW="628650" imgH="628650" progId="">
              <p:embed/>
              <p:pic>
                <p:nvPicPr>
                  <p:cNvPr id="308587493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0" y="6165302"/>
                    <a:ext cx="9144000" cy="57626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712520696" name="Рисунок 7"/>
          <p:cNvPicPr>
            <a:picLocks noChangeAspect="1"/>
          </p:cNvPicPr>
          <p:nvPr/>
        </p:nvPicPr>
        <p:blipFill>
          <a:blip r:embed="rId4"/>
          <a:srcRect l="0" t="0" r="0" b="50000"/>
          <a:stretch/>
        </p:blipFill>
        <p:spPr bwMode="auto">
          <a:xfrm>
            <a:off x="16411" y="116631"/>
            <a:ext cx="9144000" cy="289533"/>
          </a:xfrm>
          <a:prstGeom prst="rect">
            <a:avLst/>
          </a:prstGeom>
        </p:spPr>
      </p:pic>
      <p:pic>
        <p:nvPicPr>
          <p:cNvPr id="153949799" name="Рисунок 4"/>
          <p:cNvPicPr>
            <a:picLocks noChangeAspect="1"/>
          </p:cNvPicPr>
          <p:nvPr/>
        </p:nvPicPr>
        <p:blipFill>
          <a:blip r:embed="rId5"/>
          <a:srcRect l="17285" t="1579" r="20479" b="2867"/>
          <a:stretch/>
        </p:blipFill>
        <p:spPr bwMode="auto">
          <a:xfrm flipH="0" flipV="0">
            <a:off x="297869" y="439105"/>
            <a:ext cx="846552" cy="730419"/>
          </a:xfrm>
          <a:prstGeom prst="rect">
            <a:avLst/>
          </a:prstGeom>
        </p:spPr>
      </p:pic>
      <p:sp>
        <p:nvSpPr>
          <p:cNvPr id="884495154" name="TextBox 16"/>
          <p:cNvSpPr txBox="1"/>
          <p:nvPr/>
        </p:nvSpPr>
        <p:spPr bwMode="auto">
          <a:xfrm>
            <a:off x="1321623" y="439105"/>
            <a:ext cx="6319147" cy="1585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ПЛАН МЕРОПРИЯТИЙ («ДОРОЖНАЯ КАРТА»)</a:t>
            </a:r>
            <a:endParaRPr lang="ru-RU" sz="2000" b="1" i="0" u="none" strike="noStrike" cap="none" spc="0">
              <a:solidFill>
                <a:srgbClr val="000066"/>
              </a:solidFill>
              <a:latin typeface="Calibri"/>
              <a:cs typeface="Calibri"/>
            </a:endParaRPr>
          </a:p>
          <a:p>
            <a:pPr marL="0" marR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по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развитию сети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профильных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психолого-педагогических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классов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(групп)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в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субъектах Российской Федерации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на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2023–2024 годы</a:t>
            </a:r>
            <a:endParaRPr lang="ru-RU" sz="2000" b="1" i="0" u="none" strike="noStrike" cap="none" spc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 marL="0" marR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 (письмо от 12.04.2023 № ТВ-60_08вн)</a:t>
            </a:r>
            <a:endParaRPr lang="ru-RU" sz="2000" b="1" i="0" u="none" strike="noStrike" cap="none" spc="0">
              <a:solidFill>
                <a:srgbClr val="000066"/>
              </a:solidFill>
              <a:latin typeface="Calibri"/>
              <a:cs typeface="Calibri"/>
            </a:endParaRPr>
          </a:p>
          <a:p>
            <a:pPr algn="ctr">
              <a:defRPr/>
            </a:pPr>
            <a:endParaRPr/>
          </a:p>
        </p:txBody>
      </p:sp>
      <p:graphicFrame>
        <p:nvGraphicFramePr>
          <p:cNvPr id="1262840566" name="Table 244" hidden="0"/>
          <p:cNvGraphicFramePr>
            <a:graphicFrameLocks xmlns:a="http://schemas.openxmlformats.org/drawingml/2006/main"/>
          </p:cNvGraphicFramePr>
          <p:nvPr isPhoto="0"/>
        </p:nvGraphicFramePr>
        <p:xfrm rot="0" flipH="0" flipV="0">
          <a:off x="158472" y="1826487"/>
          <a:ext cx="8782047" cy="418905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428586"/>
                <a:gridCol w="2758420"/>
                <a:gridCol w="1129415"/>
                <a:gridCol w="2622093"/>
                <a:gridCol w="1830828"/>
              </a:tblGrid>
              <a:tr h="253440">
                <a:tc gridSpan="5"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 b="1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2. Мероприятия для педагогов ПППК</a:t>
                      </a:r>
                      <a:endParaRPr sz="800" b="1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3CE84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94500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23.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Серия лекториев по вопросам организации работы </a:t>
                      </a:r>
                      <a:b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</a:b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в классах (группах) психолого-педагогической направленности для педагогов и кураторов указанных классов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В течение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 2023 </a:t>
                      </a:r>
                      <a:b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</a:b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и 2024 гг.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Педагогические вузы, органы исполнительной власти субъектов Российской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 Федерации, осуществляющие государственное управление в сфере образования, общеобразовательные организации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Охват мероприятием </a:t>
                      </a:r>
                      <a:b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</a:b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не менее 1 000 чел. 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Отчет о мероприятии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  <a:tr h="594500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26.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Обучение по дополнительным профессиональ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ным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программам (ДПП) педагогических работ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ников, обеспечивающих формирование, развитие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и/или функционирование сети ПППК по вопро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сам сопровождения образовательного процесса,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организации практического профильного обуче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ния в ПППК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 течение 2023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и 2024 гг.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ФГАОУ ДПО «Академия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Минпросвещения России»,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Педагогические вузы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Охват обучения не менее 1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200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педагогических работников,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обеспечивающих формирование,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развитие и/или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функционирование сети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профильных психолого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-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педагогических классов из не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менее 50 субъектов Российской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Федерации по вопросам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сопровождения образовательного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процесса, организации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практического профильного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обучения в ПППК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Отчет о мероприятии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  <a:tr h="594500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28.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Просветительская акция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«Цитата дня по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педагогике»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 течение 2023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и 2024 гг.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ФГБОУ ВО Мордовский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государственный педагогический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университет имени М.Е.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Евсевьева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Times New Roman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Педагогические вузы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(по согласованию)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Times New Roman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Охват мероприятием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не менее 400 чел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.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Отчет о мероприятии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Arial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59000">
              <a:schemeClr val="bg1">
                <a:lumMod val="67000"/>
                <a:lumOff val="33000"/>
              </a:schemeClr>
            </a:gs>
            <a:gs pos="98000">
              <a:srgbClr val="D1C39F"/>
            </a:gs>
            <a:gs pos="99000">
              <a:srgbClr val="F0EBD5"/>
            </a:gs>
          </a:gsLst>
          <a:lin ang="36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0" y="6165302"/>
          <a:ext cx="9144000" cy="576261"/>
        </p:xfrm>
        <a:graphic>
          <a:graphicData uri="http://schemas.openxmlformats.org/presentationml/2006/ole">
            <p:oleObj name="oleObj" r:id="rId3" imgW="628650" imgH="628650" progId="">
              <p:embed/>
              <p:pic>
                <p:nvPicPr>
                  <p:cNvPr id="735267616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0" y="6165302"/>
                    <a:ext cx="9144000" cy="57626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1152976961" name="Рисунок 7"/>
          <p:cNvPicPr>
            <a:picLocks noChangeAspect="1"/>
          </p:cNvPicPr>
          <p:nvPr/>
        </p:nvPicPr>
        <p:blipFill>
          <a:blip r:embed="rId4"/>
          <a:srcRect l="0" t="0" r="0" b="50000"/>
          <a:stretch/>
        </p:blipFill>
        <p:spPr bwMode="auto">
          <a:xfrm>
            <a:off x="16411" y="116631"/>
            <a:ext cx="9144000" cy="289533"/>
          </a:xfrm>
          <a:prstGeom prst="rect">
            <a:avLst/>
          </a:prstGeom>
        </p:spPr>
      </p:pic>
      <p:pic>
        <p:nvPicPr>
          <p:cNvPr id="452267521" name="Рисунок 4"/>
          <p:cNvPicPr>
            <a:picLocks noChangeAspect="1"/>
          </p:cNvPicPr>
          <p:nvPr/>
        </p:nvPicPr>
        <p:blipFill>
          <a:blip r:embed="rId5"/>
          <a:srcRect l="17285" t="1579" r="20479" b="2867"/>
          <a:stretch/>
        </p:blipFill>
        <p:spPr bwMode="auto">
          <a:xfrm flipH="0" flipV="0">
            <a:off x="297869" y="439105"/>
            <a:ext cx="818605" cy="706305"/>
          </a:xfrm>
          <a:prstGeom prst="rect">
            <a:avLst/>
          </a:prstGeom>
        </p:spPr>
      </p:pic>
      <p:sp>
        <p:nvSpPr>
          <p:cNvPr id="1095384913" name="TextBox 16"/>
          <p:cNvSpPr txBox="1"/>
          <p:nvPr/>
        </p:nvSpPr>
        <p:spPr bwMode="auto">
          <a:xfrm>
            <a:off x="1496449" y="620114"/>
            <a:ext cx="6319147" cy="1585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ПЛАН МЕРОПРИЯТИЙ («ДОРОЖНАЯ КАРТА»)</a:t>
            </a:r>
            <a:endParaRPr lang="ru-RU" sz="2000" b="1" i="0" u="none" strike="noStrike" cap="none" spc="0">
              <a:solidFill>
                <a:srgbClr val="000066"/>
              </a:solidFill>
              <a:latin typeface="Calibri"/>
              <a:cs typeface="Calibri"/>
            </a:endParaRPr>
          </a:p>
          <a:p>
            <a:pPr marL="0" marR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по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развитию сети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профильных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психолого-педагогических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классов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(групп)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в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субъектах Российской Федерации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на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2023–2024 годы</a:t>
            </a:r>
            <a:endParaRPr lang="ru-RU" sz="2000" b="1" i="0" u="none" strike="noStrike" cap="none" spc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 marL="0" marR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 (письмо от 12.04.2023 № ТВ-60_08вн)</a:t>
            </a:r>
            <a:endParaRPr lang="ru-RU" sz="2000" b="1" i="0" u="none" strike="noStrike" cap="none" spc="0">
              <a:solidFill>
                <a:srgbClr val="000066"/>
              </a:solidFill>
              <a:latin typeface="Calibri"/>
              <a:cs typeface="Calibri"/>
            </a:endParaRPr>
          </a:p>
          <a:p>
            <a:pPr algn="ctr">
              <a:defRPr/>
            </a:pPr>
            <a:endParaRPr/>
          </a:p>
        </p:txBody>
      </p:sp>
      <p:graphicFrame>
        <p:nvGraphicFramePr>
          <p:cNvPr id="1125650074" name="Table 244" hidden="0"/>
          <p:cNvGraphicFramePr>
            <a:graphicFrameLocks xmlns:a="http://schemas.openxmlformats.org/drawingml/2006/main"/>
          </p:cNvGraphicFramePr>
          <p:nvPr isPhoto="0"/>
        </p:nvGraphicFramePr>
        <p:xfrm rot="0" flipH="0" flipV="0">
          <a:off x="154348" y="1897043"/>
          <a:ext cx="8782047" cy="6883622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360000"/>
                <a:gridCol w="2827008"/>
                <a:gridCol w="1129415"/>
                <a:gridCol w="2622093"/>
                <a:gridCol w="1830828"/>
              </a:tblGrid>
              <a:tr h="279176">
                <a:tc gridSpan="5"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 b="1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3. Мероприятия для руководителей органов исполнительной власти субъектов Российской Федерации, </a:t>
                      </a:r>
                      <a:br>
                        <a:rPr sz="800" b="1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</a:br>
                      <a:r>
                        <a:rPr sz="800" b="1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осуществляющих государственное управление в сфере образования, руководителей ОО</a:t>
                      </a:r>
                      <a:endParaRPr lang="ru-RU" i="0" u="none" strike="noStrike" cap="none" spc="0">
                        <a:solidFill>
                          <a:schemeClr val="accent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3CE84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61588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39.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Заключение соглашений о сотрудничестве по развитию ПППК между органами исполнительной власти с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убъектов Российской Федерации и педагогическими вузами, педагогическими колледжами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marL="0" marR="0" lvl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Сентябрь </a:t>
                      </a:r>
                      <a:br>
                        <a:rPr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</a:br>
                      <a:r>
                        <a:rPr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2023 г.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Органы исполнительной власти субъектов Российской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 Федерации, осуществляющие государственное управление в сфере образования, педагогические вузы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Информационная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справка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</a:tr>
              <a:tr h="514600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41.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Всероссийский конкурс лучших психолого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-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педагогических программ и технологий в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образовательной среде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 течение 2023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и 2024 гг.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marL="0" marR="0" lvl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ФГБОУ ВО «Московский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государственный психолого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-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педагогический университет»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Охват мероприятием не менее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1 000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чел.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Отчет о мероприятии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</a:tr>
              <a:tr h="247188">
                <a:tc gridSpan="5"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4</a:t>
                      </a:r>
                      <a:r>
                        <a:rPr lang="ru-RU" sz="800" b="1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. </a:t>
                      </a:r>
                      <a:r>
                        <a:rPr lang="ru-RU" sz="800" b="1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Организационно</a:t>
                      </a:r>
                      <a:r>
                        <a:rPr lang="ru-RU" sz="800" b="1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-</a:t>
                      </a:r>
                      <a:r>
                        <a:rPr lang="ru-RU" sz="800" b="1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методическое обеспечение деятельности по развитию профильных психолого</a:t>
                      </a:r>
                      <a:r>
                        <a:rPr lang="ru-RU" sz="800" b="1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-</a:t>
                      </a:r>
                      <a:r>
                        <a:rPr lang="ru-RU" sz="800" b="1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педагогических классов</a:t>
                      </a:r>
                      <a:r>
                        <a:rPr lang="ru-RU" sz="800" b="1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/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98292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46.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Разработка и внедрение системы наставничества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для обучающихся ПППК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 течение 2023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и 2024 гг.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Times New Roman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Педагогические вузы,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общеобразовательные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организации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Times New Roman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Внедрена система наставничества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для обучающихся ПППК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</a:tr>
              <a:tr h="540000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48.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Разработка и внедрение учебно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-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методического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сопровождения реализации образовательных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программ ПППК (рабочих программ курсов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(модулей), программ внеурочной деятельности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декабрь 2023 г.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Times New Roman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Педагогические вузы,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общеобразовательные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организации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Times New Roman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Внедрение учебно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-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методического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сопровождения реализации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образовательных программ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ПППК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Times New Roman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8DABE"/>
                    </a:solidFill>
                  </a:tcPr>
                </a:tc>
              </a:tr>
              <a:tr h="594500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49.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Информационное обеспечение деятельности ПППК (сайты организаций, сообщество «Психолого-педагогические классы» в ВК, телеграмм-канал, освещение в СМИ)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marL="0" marR="0" lvl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В течение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 2023 </a:t>
                      </a:r>
                      <a:b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</a:b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и 2024 гг.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Органы исполнительной власти субъектов Российской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 Федерации, осуществляющие государственное управление в сфере образования,  руководители ОО</a:t>
                      </a:r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Количество публикаций не менее 1000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в СМИ, в информационно-телекоммуникационной сети «Интернет» и социальных сетях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  <a:tr h="594460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50.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Учет индивидуальных достижений обучающихся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ПППК в правилах приема университетов,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реализующих УГСН 44.00.00 Образование и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педагогические науки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 течение 2023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и 2024 гг.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marL="0" marR="0" lvl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Образовательные организации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высшего образования,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реализующие УГСН 44.00.00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Образование и педагогические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науки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Аналитический отчет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  <a:tr h="594500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52.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Р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азработка методических рекомендаций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по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развитию сети профильных психолого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-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педагогических классов (групп)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l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август 2023 г.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ФГАОУ ДПО «Академия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Минпросвещения России»,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Педагогические вузы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Методические рекомендации по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развитию сети профильных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психолого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-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педагогических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классов (групп)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0" y="6165302"/>
          <a:ext cx="9144000" cy="576261"/>
        </p:xfrm>
        <a:graphic>
          <a:graphicData uri="http://schemas.openxmlformats.org/presentationml/2006/ole">
            <p:oleObj name="oleObj" r:id="rId3" imgW="628650" imgH="628650" progId="">
              <p:embed/>
              <p:pic>
                <p:nvPicPr>
                  <p:cNvPr id="180723508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0" y="6165302"/>
                    <a:ext cx="9144000" cy="57626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1775375564" name="Рисунок 7"/>
          <p:cNvPicPr>
            <a:picLocks noChangeAspect="1"/>
          </p:cNvPicPr>
          <p:nvPr/>
        </p:nvPicPr>
        <p:blipFill>
          <a:blip r:embed="rId4"/>
          <a:srcRect l="0" t="0" r="0" b="50000"/>
          <a:stretch/>
        </p:blipFill>
        <p:spPr bwMode="auto">
          <a:xfrm>
            <a:off x="16411" y="116631"/>
            <a:ext cx="9144000" cy="289533"/>
          </a:xfrm>
          <a:prstGeom prst="rect">
            <a:avLst/>
          </a:prstGeom>
        </p:spPr>
      </p:pic>
      <p:pic>
        <p:nvPicPr>
          <p:cNvPr id="1256634192" name="Рисунок 4"/>
          <p:cNvPicPr>
            <a:picLocks noChangeAspect="1"/>
          </p:cNvPicPr>
          <p:nvPr/>
        </p:nvPicPr>
        <p:blipFill>
          <a:blip r:embed="rId5"/>
          <a:srcRect l="17285" t="1579" r="20479" b="2867"/>
          <a:stretch/>
        </p:blipFill>
        <p:spPr bwMode="auto">
          <a:xfrm flipH="0" flipV="0">
            <a:off x="297869" y="439105"/>
            <a:ext cx="769788" cy="664185"/>
          </a:xfrm>
          <a:prstGeom prst="rect">
            <a:avLst/>
          </a:prstGeom>
        </p:spPr>
      </p:pic>
      <p:sp>
        <p:nvSpPr>
          <p:cNvPr id="579028412" name="TextBox 16"/>
          <p:cNvSpPr txBox="1"/>
          <p:nvPr/>
        </p:nvSpPr>
        <p:spPr bwMode="auto">
          <a:xfrm>
            <a:off x="1496449" y="620114"/>
            <a:ext cx="6319147" cy="1585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ПЛАН МЕРОПРИЯТИЙ («ДОРОЖНАЯ КАРТА»)</a:t>
            </a:r>
            <a:endParaRPr lang="ru-RU" sz="2000" b="1" i="0" u="none" strike="noStrike" cap="none" spc="0">
              <a:solidFill>
                <a:srgbClr val="000066"/>
              </a:solidFill>
              <a:latin typeface="Calibri"/>
              <a:cs typeface="Calibri"/>
            </a:endParaRPr>
          </a:p>
          <a:p>
            <a:pPr marL="0" marR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по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развитию сети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профильных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психолого-педагогических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классов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(групп)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в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субъектах Российской Федерации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на </a:t>
            </a: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2023–2024 годы</a:t>
            </a:r>
            <a:endParaRPr lang="ru-RU" sz="2000" b="1" i="0" u="none" strike="noStrike" cap="none" spc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 marL="0" marR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solidFill>
                  <a:srgbClr val="000066"/>
                </a:solidFill>
                <a:latin typeface="Calibri"/>
                <a:ea typeface="Phenomena Bold"/>
                <a:cs typeface="Calibri"/>
              </a:rPr>
              <a:t> (письмо от 12.04.2023 № ТВ-60_08вн)</a:t>
            </a:r>
            <a:endParaRPr lang="ru-RU" sz="2000" b="1" i="0" u="none" strike="noStrike" cap="none" spc="0">
              <a:solidFill>
                <a:srgbClr val="000066"/>
              </a:solidFill>
              <a:latin typeface="Calibri"/>
              <a:cs typeface="Calibri"/>
            </a:endParaRPr>
          </a:p>
          <a:p>
            <a:pPr algn="ctr">
              <a:defRPr/>
            </a:pPr>
            <a:endParaRPr/>
          </a:p>
        </p:txBody>
      </p:sp>
      <p:graphicFrame>
        <p:nvGraphicFramePr>
          <p:cNvPr id="1962804827" name="Table 244" hidden="0"/>
          <p:cNvGraphicFramePr>
            <a:graphicFrameLocks xmlns:a="http://schemas.openxmlformats.org/drawingml/2006/main"/>
          </p:cNvGraphicFramePr>
          <p:nvPr isPhoto="0"/>
        </p:nvGraphicFramePr>
        <p:xfrm rot="0" flipH="0" flipV="0">
          <a:off x="154348" y="2029334"/>
          <a:ext cx="8782047" cy="401526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428586"/>
                <a:gridCol w="2758420"/>
                <a:gridCol w="1129415"/>
                <a:gridCol w="2622093"/>
                <a:gridCol w="1830828"/>
              </a:tblGrid>
              <a:tr h="213531">
                <a:tc gridSpan="5"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 b="1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5. Мониторинг деятельности по развитию ПППК</a:t>
                      </a:r>
                      <a:endParaRPr sz="800" b="1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3CE84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643196">
                <a:tc>
                  <a:txBody>
                    <a:bodyPr/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53.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Мониторинг количества создания ПППК в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субъектах Российской Федерации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 течение 2023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и 2024 гг.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marL="0" marR="0" lvl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Минпросвещения России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 2024 г. создано не менее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5 000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ПППК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Аналитический отчет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  <a:tr h="643196">
                <a:tc>
                  <a:txBody>
                    <a:bodyPr/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54.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Меры поддержки, принятые в субъектах Российской Федерации, </a:t>
                      </a:r>
                      <a:b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</a:b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для обучающихся в ПППК и планирующих обучение по программам подготовки педагогических кадров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marL="0" marR="0" lvl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В течение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 2023 </a:t>
                      </a:r>
                      <a:b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</a:b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и 2024 гг.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Органы исполнительной власти субъектов Российской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 Федерации, осуществляющие государственное управление в сфере образования,  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Минпросвещения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 России</a:t>
                      </a:r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Подготовка Реестра мер поддержки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для обучающихся ПППК, 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планирующих обучение по программам подготовки педагогических кадров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  <a:tr h="839870">
                <a:tc>
                  <a:txBody>
                    <a:bodyPr/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55.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Проведение мониторинга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  <a:p>
                      <a:pPr marL="0" marR="0"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– участия обучающихся в педагогических олимпиадах, профильных школах, тематических лагерях;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  <a:p>
                      <a:pPr marL="0" marR="0"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– поступления выпускников ПППК на педагогический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 направления подготовки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;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  <a:p>
                      <a:pPr marL="0" marR="0" indent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– трудоустройства выпускников, обучавшихся по педагогическим направлениям подготовки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marL="0" marR="0" lvl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Сентябрь 2023 г.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  <a:p>
                      <a:pPr marL="0" marR="0" lvl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Сентябрь 2024 г..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Минпросвещения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 России, </a:t>
                      </a:r>
                      <a:b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</a:b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органы исполнительной власти субъектов Российской</a:t>
                      </a: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 Федерации, осуществляющие государственное управление 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в сфере образования, педагогические вузы</a:t>
                      </a:r>
                      <a:endParaRPr sz="8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Аналитический отчет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  <a:tr h="748513">
                <a:tc>
                  <a:txBody>
                    <a:bodyPr/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56.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Анкетирование руководителей педагогических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вузов и руководителей общеобразовательных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организаций с целью выявления результатов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деятельности, проблем и перспектив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функционирования сети ПППK в России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май 2023 г.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marL="0" marR="0" lvl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май 2024 г.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Педагогические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вузы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Аналитический отчет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  <a:tr h="839870">
                <a:tc>
                  <a:txBody>
                    <a:bodyPr/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Phenomena"/>
                          <a:cs typeface="Phenomena"/>
                        </a:rPr>
                        <a:t>57.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Социологический опрос (в т.ч. онлайн опрос)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обучающихся образовательных организаций по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вопросам удовлетворенности качественной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подготовки в ПППК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lang="ru-RU"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май 2023 г.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marL="0" marR="0" lvl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май 2024 г.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Педагогические вузы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800">
                        <a:solidFill>
                          <a:schemeClr val="tx1"/>
                        </a:solidFill>
                        <a:latin typeface="Phenomena"/>
                        <a:ea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Охват мероприятием 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не менее 200 чел.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  <a:p>
                      <a:pPr marL="0" marR="0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Аналитический отчет</a:t>
                      </a:r>
                      <a:r>
                        <a:rPr lang="ru-RU" sz="800" b="0" i="0" u="none" strike="noStrike" cap="none" spc="0">
                          <a:solidFill>
                            <a:schemeClr val="tx1"/>
                          </a:solidFill>
                          <a:latin typeface="Phenomena"/>
                          <a:ea typeface="Times New Roman"/>
                          <a:cs typeface="Phenomena"/>
                        </a:rPr>
                        <a:t> </a:t>
                      </a:r>
                      <a:endParaRPr sz="800" b="0" i="0" u="none" strike="noStrike" cap="none" spc="0">
                        <a:solidFill>
                          <a:schemeClr val="tx1"/>
                        </a:solidFill>
                        <a:latin typeface="Phenomena"/>
                        <a:cs typeface="Phenomena"/>
                      </a:endParaRPr>
                    </a:p>
                  </a:txBody>
                  <a:tcPr marL="91440" marR="91440" marT="45720" marB="45720" vert="horz" anchor="ctr">
                    <a:solidFill>
                      <a:srgbClr val="ECDF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p:oleObj name="oleObj" r:id="rId3" imgW="633730" imgH="633730" progId="">
              <p:embed/>
              <p:pic>
                <p:nvPicPr>
                  <p:cNvPr id="2103771272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0" y="6165304"/>
                    <a:ext cx="9144000" cy="576263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l="0" t="0" r="0" b="50000"/>
          <a:stretch/>
        </p:blipFill>
        <p:spPr bwMode="auto">
          <a:xfrm>
            <a:off x="16413" y="116632"/>
            <a:ext cx="9144000" cy="289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 l="17285" t="1579" r="20479" b="2867"/>
          <a:stretch/>
        </p:blipFill>
        <p:spPr bwMode="auto">
          <a:xfrm flipH="0" flipV="0">
            <a:off x="297871" y="439107"/>
            <a:ext cx="720784" cy="621904"/>
          </a:xfrm>
          <a:prstGeom prst="rect">
            <a:avLst/>
          </a:prstGeom>
        </p:spPr>
      </p:pic>
      <p:pic>
        <p:nvPicPr>
          <p:cNvPr id="1018315668" name="Рисунок 3"/>
          <p:cNvPicPr>
            <a:picLocks noChangeAspect="1"/>
          </p:cNvPicPr>
          <p:nvPr/>
        </p:nvPicPr>
        <p:blipFill>
          <a:blip r:embed="rId6"/>
          <a:srcRect l="1716" t="7674" r="1715" b="6738"/>
          <a:stretch/>
        </p:blipFill>
        <p:spPr bwMode="auto">
          <a:xfrm flipH="0" flipV="0">
            <a:off x="88256" y="1441028"/>
            <a:ext cx="6112768" cy="3830339"/>
          </a:xfrm>
          <a:prstGeom prst="rect">
            <a:avLst/>
          </a:prstGeom>
        </p:spPr>
      </p:pic>
      <p:sp>
        <p:nvSpPr>
          <p:cNvPr id="1850751085" name="Скругленный прямоугольник 12"/>
          <p:cNvSpPr/>
          <p:nvPr/>
        </p:nvSpPr>
        <p:spPr bwMode="auto">
          <a:xfrm flipH="0" flipV="0">
            <a:off x="1548640" y="499593"/>
            <a:ext cx="5625868" cy="159723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0800" cap="flat" cmpd="sng" algn="ctr">
            <a:solidFill>
              <a:srgbClr val="70AD47">
                <a:alpha val="58999"/>
              </a:srgbClr>
            </a:solidFill>
            <a:prstDash val="solid"/>
            <a:miter lim="800000"/>
          </a:ln>
          <a:effectLst/>
        </p:spPr>
        <p:txBody>
          <a:bodyPr lIns="360000" tIns="0" rIns="0" bIns="0" rtlCol="0" anchor="ctr"/>
          <a:lstStyle/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0" b="0" i="0" u="none" strike="noStrike" cap="none" spc="0">
              <a:solidFill>
                <a:schemeClr val="bg1"/>
              </a:solidFill>
              <a:latin typeface="Phenomena"/>
              <a:ea typeface="Phenomena"/>
              <a:cs typeface="Phenomena"/>
            </a:endParaRPr>
          </a:p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800" b="1" i="0" u="none" strike="noStrike" cap="none" spc="0">
              <a:solidFill>
                <a:srgbClr val="000066"/>
              </a:solidFill>
              <a:latin typeface="Calibri"/>
              <a:ea typeface="Phenomena"/>
              <a:cs typeface="Calibri"/>
            </a:endParaRPr>
          </a:p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>
                <a:solidFill>
                  <a:srgbClr val="000066"/>
                </a:solidFill>
                <a:latin typeface="Calibri"/>
                <a:cs typeface="Times New Roman"/>
              </a:rPr>
              <a:t>64 кл</a:t>
            </a:r>
            <a:r>
              <a:rPr lang="ru-RU" sz="2600" b="1" i="0" u="none" strike="noStrike" cap="none" spc="0">
                <a:solidFill>
                  <a:srgbClr val="000066"/>
                </a:solidFill>
                <a:latin typeface="Calibri"/>
                <a:cs typeface="Calibri"/>
              </a:rPr>
              <a:t>асса</a:t>
            </a:r>
            <a:r>
              <a:rPr lang="ru-RU" sz="2600" b="1" i="0" u="none" strike="noStrike" cap="none" spc="0">
                <a:solidFill>
                  <a:srgbClr val="000066"/>
                </a:solidFill>
                <a:latin typeface="Calibri"/>
                <a:ea typeface="Phenomena"/>
                <a:cs typeface="Calibri"/>
              </a:rPr>
              <a:t> </a:t>
            </a:r>
            <a:endParaRPr sz="2600" b="1" i="0" u="none" strike="noStrike" cap="none" spc="0">
              <a:solidFill>
                <a:srgbClr val="000066"/>
              </a:solidFill>
              <a:latin typeface="Calibri"/>
              <a:ea typeface="Phenomena"/>
              <a:cs typeface="Calibri"/>
            </a:endParaRPr>
          </a:p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0" u="none" strike="noStrike" cap="none" spc="0">
                <a:solidFill>
                  <a:srgbClr val="000066"/>
                </a:solidFill>
                <a:latin typeface="Calibri"/>
                <a:ea typeface="Phenomena"/>
                <a:cs typeface="Calibri"/>
              </a:rPr>
              <a:t>к 2024 году!!!</a:t>
            </a:r>
            <a:endParaRPr sz="2600" b="1" i="0" u="none" strike="noStrike" cap="none" spc="0">
              <a:solidFill>
                <a:srgbClr val="000066"/>
              </a:solidFill>
              <a:latin typeface="Calibri"/>
              <a:ea typeface="Phenomena"/>
              <a:cs typeface="Calibri"/>
            </a:endParaRPr>
          </a:p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0" u="none" strike="noStrike" cap="none" spc="0">
                <a:solidFill>
                  <a:srgbClr val="000066"/>
                </a:solidFill>
                <a:latin typeface="Calibri"/>
                <a:ea typeface="Phenomena"/>
                <a:cs typeface="Calibri"/>
              </a:rPr>
              <a:t>Создан Реестр школ, где функционируют ПППК</a:t>
            </a:r>
            <a:endParaRPr sz="2600" b="1" i="0" u="none" strike="noStrike" cap="none" spc="0">
              <a:solidFill>
                <a:srgbClr val="000066"/>
              </a:solidFill>
              <a:latin typeface="Calibri"/>
              <a:ea typeface="Phenomena"/>
              <a:cs typeface="Calibri"/>
            </a:endParaRPr>
          </a:p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0" u="none" strike="noStrike" cap="none" spc="0">
              <a:solidFill>
                <a:srgbClr val="000066"/>
              </a:solidFill>
              <a:latin typeface="Calibri"/>
              <a:ea typeface="Phenomena"/>
              <a:cs typeface="Calibri"/>
            </a:endParaRPr>
          </a:p>
          <a:p>
            <a:pPr lvl="0" algn="ctr">
              <a:spcBef>
                <a:spcPts val="599"/>
              </a:spcBef>
              <a:defRPr/>
            </a:pPr>
            <a:endParaRPr/>
          </a:p>
        </p:txBody>
      </p:sp>
      <p:pic>
        <p:nvPicPr>
          <p:cNvPr id="1355534606" name="Picture 256" hidden="0"/>
          <p:cNvPicPr/>
          <p:nvPr isPhoto="0"/>
        </p:nvPicPr>
        <p:blipFill>
          <a:blip r:embed="rId7"/>
          <a:srcRect l="16680" t="0" r="16680" b="0"/>
          <a:stretch/>
        </p:blipFill>
        <p:spPr bwMode="auto">
          <a:xfrm rot="0" flipH="0" flipV="0">
            <a:off x="4588412" y="4190319"/>
            <a:ext cx="1809749" cy="1746466"/>
          </a:xfrm>
          <a:prstGeom prst="ellipse">
            <a:avLst/>
          </a:prstGeom>
        </p:spPr>
      </p:pic>
      <p:pic>
        <p:nvPicPr>
          <p:cNvPr id="647811124" name="Picture 260" hidden="0"/>
          <p:cNvPicPr/>
          <p:nvPr isPhoto="0"/>
        </p:nvPicPr>
        <p:blipFill>
          <a:blip r:embed="rId8"/>
          <a:srcRect l="16680" t="0" r="16680" b="0"/>
          <a:stretch/>
        </p:blipFill>
        <p:spPr bwMode="auto">
          <a:xfrm rot="254220" flipH="0" flipV="0">
            <a:off x="5717290" y="1888846"/>
            <a:ext cx="1878183" cy="1807236"/>
          </a:xfrm>
          <a:prstGeom prst="ellipse">
            <a:avLst/>
          </a:prstGeom>
        </p:spPr>
      </p:pic>
      <p:pic>
        <p:nvPicPr>
          <p:cNvPr id="727829752" name="Picture 258" hidden="0"/>
          <p:cNvPicPr/>
          <p:nvPr isPhoto="0"/>
        </p:nvPicPr>
        <p:blipFill>
          <a:blip r:embed="rId9"/>
          <a:srcRect l="31035" t="23912" r="26269" b="185"/>
          <a:stretch/>
        </p:blipFill>
        <p:spPr bwMode="auto">
          <a:xfrm rot="447834" flipH="0" flipV="0">
            <a:off x="6498374" y="3689038"/>
            <a:ext cx="1781641" cy="1659005"/>
          </a:xfrm>
          <a:prstGeom prst="ellipse">
            <a:avLst/>
          </a:prstGeom>
        </p:spPr>
      </p:pic>
      <p:pic>
        <p:nvPicPr>
          <p:cNvPr id="771380850" name="Picture 276" hidden="0"/>
          <p:cNvPicPr/>
          <p:nvPr isPhoto="0"/>
        </p:nvPicPr>
        <p:blipFill>
          <a:blip r:embed="rId10"/>
          <a:stretch/>
        </p:blipFill>
        <p:spPr bwMode="auto">
          <a:xfrm rot="0" flipH="0" flipV="0">
            <a:off x="1767256" y="1330701"/>
            <a:ext cx="715187" cy="727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0" y="6165304"/>
          <a:ext cx="9144000" cy="576263"/>
        </p:xfrm>
        <a:graphic>
          <a:graphicData uri="http://schemas.openxmlformats.org/presentationml/2006/ole">
            <p:oleObj name="oleObj" r:id="rId3" imgW="633730" imgH="633730" progId="">
              <p:embed/>
              <p:pic>
                <p:nvPicPr>
                  <p:cNvPr id="2103771273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0" y="6165304"/>
                    <a:ext cx="9144000" cy="576263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84368" y="499594"/>
            <a:ext cx="891439" cy="913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 l="0" t="0" r="0" b="50000"/>
          <a:stretch/>
        </p:blipFill>
        <p:spPr bwMode="auto">
          <a:xfrm>
            <a:off x="16413" y="116632"/>
            <a:ext cx="9144000" cy="289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 l="17285" t="1579" r="20479" b="2867"/>
          <a:stretch/>
        </p:blipFill>
        <p:spPr bwMode="auto">
          <a:xfrm>
            <a:off x="297872" y="439108"/>
            <a:ext cx="1198579" cy="1034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 bwMode="auto">
          <a:xfrm>
            <a:off x="1713494" y="2844224"/>
            <a:ext cx="59353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0066"/>
                </a:solidFill>
                <a:cs typeface="Times New Roman"/>
              </a:rPr>
              <a:t>СПАСИБО ЗА ВНИМАНИЕ</a:t>
            </a:r>
            <a:endParaRPr lang="ru-RU" sz="3200" b="1">
              <a:solidFill>
                <a:srgbClr val="000066"/>
              </a:solidFill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Стандартная">
        <a:dk1>
          <a:sysClr val="windowText" lastClr="000000"/>
        </a:dk1>
        <a:lt1>
          <a:sysClr val="window" lastClr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Р7-Офис/7.3.0.0</Application>
  <DocSecurity>0</DocSecurity>
  <PresentationFormat>Экран (4:3)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>ДОиН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Мамадулина</dc:creator>
  <cp:keywords/>
  <dc:description/>
  <dc:identifier/>
  <dc:language/>
  <cp:lastModifiedBy/>
  <cp:revision>1263</cp:revision>
  <dcterms:created xsi:type="dcterms:W3CDTF">2012-08-13T06:10:56Z</dcterms:created>
  <dcterms:modified xsi:type="dcterms:W3CDTF">2023-05-04T05:26:29Z</dcterms:modified>
  <cp:category/>
  <cp:contentStatus/>
  <cp:version/>
</cp:coreProperties>
</file>